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12/25/2022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12/25/2022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12/25/2022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12/25/2022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12/25/2022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12/25/2022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Формативно </a:t>
            </a:r>
            <a:r>
              <a:rPr lang="sr-Cyrl-RS" dirty="0" smtClean="0"/>
              <a:t>оцењивање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349932"/>
            <a:ext cx="9070848" cy="789332"/>
          </a:xfrm>
        </p:spPr>
        <p:txBody>
          <a:bodyPr>
            <a:normAutofit fontScale="85000" lnSpcReduction="20000"/>
          </a:bodyPr>
          <a:lstStyle/>
          <a:p>
            <a:r>
              <a:rPr lang="sr-Cyrl-RS" dirty="0" smtClean="0"/>
              <a:t>Натавничко веће </a:t>
            </a:r>
          </a:p>
          <a:p>
            <a:r>
              <a:rPr lang="sr-Cyrl-RS" dirty="0" smtClean="0"/>
              <a:t>Ош“Борисав Петров </a:t>
            </a:r>
            <a:r>
              <a:rPr lang="en-150" dirty="0" smtClean="0"/>
              <a:t>–</a:t>
            </a:r>
            <a:r>
              <a:rPr lang="sr-Cyrl-RS" dirty="0" smtClean="0"/>
              <a:t>Браца“ Панчево</a:t>
            </a:r>
          </a:p>
          <a:p>
            <a:r>
              <a:rPr lang="sr-Cyrl-RS" dirty="0" smtClean="0"/>
              <a:t>27.12.2022</a:t>
            </a:r>
          </a:p>
          <a:p>
            <a:r>
              <a:rPr lang="sr-Cyrl-RS" dirty="0" smtClean="0"/>
              <a:t>Јована Стевановић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15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              Хвала на пажњи!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sr-Cyrl-RS" dirty="0" smtClean="0">
                <a:solidFill>
                  <a:srgbClr val="FF0000"/>
                </a:solidFill>
              </a:rPr>
              <a:t>                                         Срећна Нова година и Божић!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0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Оцењивање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Планирана </a:t>
            </a:r>
            <a:r>
              <a:rPr lang="sr-Cyrl-RS" dirty="0" smtClean="0"/>
              <a:t>активност</a:t>
            </a:r>
          </a:p>
          <a:p>
            <a:r>
              <a:rPr lang="sr-Cyrl-RS" dirty="0" smtClean="0"/>
              <a:t>Саставни део наставе и учења</a:t>
            </a:r>
          </a:p>
          <a:p>
            <a:r>
              <a:rPr lang="sr-Cyrl-RS" dirty="0" smtClean="0"/>
              <a:t>Континуирана </a:t>
            </a:r>
          </a:p>
          <a:p>
            <a:r>
              <a:rPr lang="sr-Cyrl-RS" dirty="0" smtClean="0"/>
              <a:t>Мотивишућа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15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Оцењивањем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 smtClean="0"/>
              <a:t>*ПРАТИМО И ВРЕДНУЈЕМО НАПРЕДОВАЊЕ УЧЕНИКА И САМОВРЕДНОВАЊЕ НАСТАВНОГ РАДА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smtClean="0"/>
              <a:t>КОРИСТИМО РАЗНЕ МЕТОДА КОЈИМ МЕРИМО УЧЕНИЧКО ЗНАЊЕ ,СПОСОБНОСТИ, НАПРЕДОВАЊЕ</a:t>
            </a:r>
          </a:p>
          <a:p>
            <a:pPr>
              <a:buFont typeface="Arial" panose="020B0604020202020204" pitchFamily="34" charset="0"/>
              <a:buChar char="•"/>
            </a:pPr>
            <a:endParaRPr lang="sr-Cyrl-R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36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ОЦЕНА може бити БРОЈЧАНА и ФОРМАТИВНА</a:t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b="1" u="sng" dirty="0" smtClean="0"/>
              <a:t>Бројчана оцена </a:t>
            </a:r>
            <a:r>
              <a:rPr lang="sr-Cyrl-RS" dirty="0" smtClean="0"/>
              <a:t>:  је јасно дефинисана </a:t>
            </a:r>
            <a:r>
              <a:rPr lang="ru-RU" dirty="0" smtClean="0"/>
              <a:t>– </a:t>
            </a:r>
            <a:r>
              <a:rPr lang="ru-RU" dirty="0"/>
              <a:t>(Правилник о оцењивању ученика у </a:t>
            </a:r>
            <a:r>
              <a:rPr lang="ru-RU" dirty="0" smtClean="0"/>
              <a:t>основном образовању </a:t>
            </a:r>
            <a:r>
              <a:rPr lang="ru-RU" dirty="0"/>
              <a:t>и васпитању ,“Службени гласник РС”, број 34/2019</a:t>
            </a:r>
            <a:r>
              <a:rPr lang="ru-RU" dirty="0" smtClean="0"/>
              <a:t>.)</a:t>
            </a:r>
          </a:p>
          <a:p>
            <a:r>
              <a:rPr lang="ru-RU" u="sng" dirty="0" smtClean="0"/>
              <a:t>Формативна оцена </a:t>
            </a:r>
            <a:r>
              <a:rPr lang="ru-RU" dirty="0" smtClean="0"/>
              <a:t>је : оцена која садржи </a:t>
            </a:r>
          </a:p>
          <a:p>
            <a:r>
              <a:rPr lang="ru-RU" dirty="0" smtClean="0"/>
              <a:t>*опис постигућа</a:t>
            </a:r>
          </a:p>
          <a:p>
            <a:r>
              <a:rPr lang="ru-RU" dirty="0" smtClean="0"/>
              <a:t>*ангажовање ученика </a:t>
            </a:r>
          </a:p>
          <a:p>
            <a:r>
              <a:rPr lang="ru-RU" dirty="0" smtClean="0"/>
              <a:t>*препоруку за даље напредовање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1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ФОРМАТИВНО ОЦЕЊИВАЊЕ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Свака описна  оцена је и формативна и обрнуто</a:t>
            </a:r>
          </a:p>
          <a:p>
            <a:r>
              <a:rPr lang="sr-Cyrl-RS" dirty="0" smtClean="0"/>
              <a:t>Састоји се из :</a:t>
            </a:r>
          </a:p>
          <a:p>
            <a:r>
              <a:rPr lang="sr-Cyrl-RS" dirty="0" smtClean="0"/>
              <a:t>*</a:t>
            </a:r>
            <a:r>
              <a:rPr lang="sr-Cyrl-RS" b="1" dirty="0" smtClean="0"/>
              <a:t>ОПИСА ПОСТИГНУЋА УЧЕНИКА</a:t>
            </a:r>
          </a:p>
          <a:p>
            <a:r>
              <a:rPr lang="sr-Cyrl-RS" dirty="0" smtClean="0"/>
              <a:t>*</a:t>
            </a:r>
            <a:r>
              <a:rPr lang="sr-Cyrl-RS" b="1" dirty="0" smtClean="0"/>
              <a:t>ОПИСА АНГАЖОВАЊА УЧЕНИКА</a:t>
            </a:r>
          </a:p>
          <a:p>
            <a:r>
              <a:rPr lang="sr-Cyrl-RS" b="1" dirty="0" smtClean="0"/>
              <a:t>*ПРЕПОРУКЕ ЗА ДАЉЕ НАПРЕДОВАЊЕ</a:t>
            </a:r>
          </a:p>
          <a:p>
            <a:endParaRPr lang="sr-Cyrl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12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Опис постигнућа</a:t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Која знања, које навике је ученик усвојио у складу са стандардима постигнућа и исходима</a:t>
            </a:r>
          </a:p>
          <a:p>
            <a:r>
              <a:rPr lang="sr-Cyrl-RS" b="1" dirty="0" smtClean="0"/>
              <a:t>Конкретни примери</a:t>
            </a:r>
            <a:r>
              <a:rPr lang="sr-Cyrl-RS" dirty="0" smtClean="0"/>
              <a:t>;</a:t>
            </a:r>
          </a:p>
          <a:p>
            <a:r>
              <a:rPr lang="sr-Cyrl-RS" dirty="0" smtClean="0"/>
              <a:t>Ученик самостално решава задатке;сабира и одузима са прелазом преко десетице; ефикасан је у решавању текстуалних задатака; користи оригиналне начине решавања задатака ,ученик може много више од очекиваних стандарда итд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30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ОПИС АНГАЖОВАЊА</a:t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2297" y="2233748"/>
            <a:ext cx="10058400" cy="3931920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/>
              <a:t>*опис о запажању о раду,степену залагања ученика...</a:t>
            </a:r>
          </a:p>
          <a:p>
            <a:pPr marL="0" indent="0">
              <a:buNone/>
            </a:pPr>
            <a:r>
              <a:rPr lang="sr-Cyrl-RS" b="1" dirty="0" smtClean="0"/>
              <a:t>Конкретни примери</a:t>
            </a:r>
            <a:r>
              <a:rPr lang="sr-Cyrl-RS" dirty="0" smtClean="0"/>
              <a:t>:</a:t>
            </a:r>
          </a:p>
          <a:p>
            <a:pPr marL="0" indent="0">
              <a:buNone/>
            </a:pPr>
            <a:r>
              <a:rPr lang="sr-Cyrl-RS" dirty="0" smtClean="0"/>
              <a:t>Истарајан у раду; редовно ради домаће задатке; добро се сналази у групном раду; радо помаже другу из клупе;  постигао је напредак од кад долази на допунску наству ; постигнут је напредак , али рад није континуиран ;  воли изазове итд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44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ПРЕПОРУКЕ ЗА ДАЉЕ НАПРЕДОВАЊЕ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Садржи даља упутства за даље напредовање  и савете шта чинити даље.</a:t>
            </a:r>
          </a:p>
          <a:p>
            <a:r>
              <a:rPr lang="sr-Cyrl-R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ЈАСНО</a:t>
            </a:r>
            <a:r>
              <a:rPr lang="sr-Cyrl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dirty="0" smtClean="0"/>
              <a:t>формулисати </a:t>
            </a:r>
            <a:r>
              <a:rPr lang="sr-Cyrl-R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ШТА </a:t>
            </a:r>
            <a:r>
              <a:rPr lang="sr-Cyrl-RS" dirty="0" smtClean="0"/>
              <a:t>даље треба урадити</a:t>
            </a:r>
          </a:p>
          <a:p>
            <a:r>
              <a:rPr lang="sr-Cyrl-RS" dirty="0" smtClean="0"/>
              <a:t>Морају бити од користи и одредити нове циљеве учења</a:t>
            </a:r>
          </a:p>
          <a:p>
            <a:r>
              <a:rPr lang="sr-Cyrl-RS" b="1" dirty="0" smtClean="0"/>
              <a:t>Конкретни примери </a:t>
            </a:r>
            <a:r>
              <a:rPr lang="sr-Cyrl-RS" dirty="0" smtClean="0"/>
              <a:t>:</a:t>
            </a:r>
          </a:p>
          <a:p>
            <a:r>
              <a:rPr lang="sr-Cyrl-RS" dirty="0" smtClean="0"/>
              <a:t>Да би задржао висок ниво у раду ,ради математичке „мозгалице“ ;научи добро таблицу множења,обрати пажњу на бројеве са 7 и 8 ; научи разлику између НЗД и НЗС ;вежбај задатке из разломака са различитим имениоцима ; вежбај цртање паралелних правих помоћу два лењира</a:t>
            </a:r>
            <a:r>
              <a:rPr lang="sr-Cyrl-RS" dirty="0"/>
              <a:t> </a:t>
            </a:r>
            <a:r>
              <a:rPr lang="sr-Cyrl-RS" dirty="0" smtClean="0"/>
              <a:t>, када радиш задатке из призме нацртај слику ,напиши основне формуле за површину и запремину и онда изведи формулу за геометријско тело,када радиш квадрат бинома прво напиши основну формулу па је примени на конкретни задатак док се не увежбаш итд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0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Резиме</a:t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Сумативна оцена треба да поред бројчане оцене има и део који се односи на формативно оцењивање односно описно оцењивање.</a:t>
            </a:r>
          </a:p>
          <a:p>
            <a:r>
              <a:rPr lang="sr-Cyrl-RS" dirty="0" smtClean="0"/>
              <a:t>Давањем квалитетних повратних информација,праћењем и развијањем нових метода учења и постигнућа мотивишемо ученике да буду бољи</a:t>
            </a:r>
          </a:p>
          <a:p>
            <a:r>
              <a:rPr lang="sr-Cyrl-RS" dirty="0" smtClean="0"/>
              <a:t>Чак иако постоје јасни критеријуми оцењивања ,формативно оцењивање ће нам помоћи да што боље оценимо </a:t>
            </a:r>
            <a:r>
              <a:rPr lang="en-150" dirty="0" smtClean="0"/>
              <a:t>–</a:t>
            </a:r>
            <a:r>
              <a:rPr lang="sr-Cyrl-RS" dirty="0" smtClean="0"/>
              <a:t>сумативно постигнуће ученика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05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100</TotalTime>
  <Words>423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Garamond</vt:lpstr>
      <vt:lpstr>Savon</vt:lpstr>
      <vt:lpstr>Формативно оцењивање</vt:lpstr>
      <vt:lpstr>Оцењивање</vt:lpstr>
      <vt:lpstr>Оцењивањем  </vt:lpstr>
      <vt:lpstr>ОЦЕНА може бити БРОЈЧАНА и ФОРМАТИВНА </vt:lpstr>
      <vt:lpstr>ФОРМАТИВНО ОЦЕЊИВАЊЕ</vt:lpstr>
      <vt:lpstr>Опис постигнућа </vt:lpstr>
      <vt:lpstr>ОПИС АНГАЖОВАЊА </vt:lpstr>
      <vt:lpstr>ПРЕПОРУКЕ ЗА ДАЉЕ НАПРЕДОВАЊЕ</vt:lpstr>
      <vt:lpstr>Резиме </vt:lpstr>
      <vt:lpstr>               Хвала на пажњи!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Формативно оцењивање</dc:title>
  <dc:creator>Korisnik</dc:creator>
  <cp:lastModifiedBy>Korisnik</cp:lastModifiedBy>
  <cp:revision>10</cp:revision>
  <dcterms:created xsi:type="dcterms:W3CDTF">2022-12-21T09:39:00Z</dcterms:created>
  <dcterms:modified xsi:type="dcterms:W3CDTF">2022-12-25T11:40:26Z</dcterms:modified>
</cp:coreProperties>
</file>